
<file path=[Content_Types].xml><?xml version="1.0" encoding="utf-8"?>
<Types xmlns="http://schemas.openxmlformats.org/package/2006/content-types">
  <Default Extension="xml" ContentType="application/xml"/>
  <Default Extension="rels" ContentType="application/vnd.openxmlformats-package.relationships+xml"/>
  <Default Extension="shtml" ContentType="text/html; charset=utf-8"/>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4" Type="http://schemas.openxmlformats.org/officeDocument/2006/relationships/viewProps" Target="viewProps.xml" /><Relationship Id="rId43" Type="http://schemas.openxmlformats.org/officeDocument/2006/relationships/presProps" Target="presProps.xml" /><Relationship Id="rId1" Type="http://schemas.openxmlformats.org/officeDocument/2006/relationships/slideMaster" Target="slideMasters/slideMaster1.xml" /><Relationship Id="rId46" Type="http://schemas.openxmlformats.org/officeDocument/2006/relationships/tableStyles" Target="tableStyles.xml" /><Relationship Id="rId45" Type="http://schemas.openxmlformats.org/officeDocument/2006/relationships/theme" Target="theme/theme1.xml" /></Relationships>
</file>

<file path=ppt/media/image1.shtml>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inaturalist.org/observations?place_id=209168&amp;subview=map" TargetMode="External"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_rels/slide3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png"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png" /></Relationships>
</file>

<file path=ppt/slides/_rels/slide3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youtube.com/watch?v=ZMe5-mny9PM" TargetMode="External" /></Relationships>
</file>

<file path=ppt/slides/_rels/slide4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7.png" /></Relationships>
</file>

<file path=ppt/slides/_rels/slide4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sht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hyperlink" Target="https://www.inaturalist.org/" TargetMode="External" /><Relationship Id="rId3"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生物多様性調査実習</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社会と科学技術の界面 第13~14回</a:t>
            </a: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「観察」→「カメラ」をタップ</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「観察」→「カメラ」をタップ</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写真を撮る</a:t>
            </a:r>
          </a:p>
          <a:p>
            <a:pPr lvl="1"/>
            <a:r>
              <a:rPr/>
              <a:t>なるべく近く、はっきり</a:t>
            </a:r>
          </a:p>
          <a:p>
            <a:pPr lvl="1"/>
            <a:r>
              <a:rPr/>
              <a:t>背景に違う生物（植物など）が入っているとアルゴリズムが混乱する</a:t>
            </a:r>
          </a:p>
          <a:p>
            <a:pPr lvl="1"/>
            <a:r>
              <a:rPr/>
              <a:t>花などあるとなおいい（なくても大丈夫）</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種を選ぶ：「何をみましたか？」をタップ</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種を選ぶ：「何をみましたか？」をタップ</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上に</a:t>
            </a:r>
            <a:r>
              <a:rPr b="1"/>
              <a:t>確実に</a:t>
            </a:r>
            <a:r>
              <a:rPr/>
              <a:t>同定ができた名前が出る</a:t>
            </a:r>
          </a:p>
          <a:p>
            <a:pPr lvl="1"/>
            <a:r>
              <a:rPr/>
              <a:t>多くの場合、</a:t>
            </a:r>
            <a:r>
              <a:rPr b="1"/>
              <a:t>属</a:t>
            </a:r>
            <a:r>
              <a:rPr/>
              <a:t>など</a:t>
            </a:r>
          </a:p>
          <a:p>
            <a:pPr lvl="0"/>
            <a:r>
              <a:rPr/>
              <a:t>下に</a:t>
            </a:r>
            <a:r>
              <a:rPr b="1"/>
              <a:t>上位の提案</a:t>
            </a:r>
            <a:r>
              <a:rPr/>
              <a:t>が出る</a:t>
            </a:r>
          </a:p>
          <a:p>
            <a:pPr lvl="1"/>
            <a:r>
              <a:rPr/>
              <a:t>多くの場合、この</a:t>
            </a:r>
            <a:r>
              <a:rPr b="1"/>
              <a:t>種</a:t>
            </a:r>
            <a:r>
              <a:rPr/>
              <a:t>が正しい（選択してもよい）</a:t>
            </a:r>
          </a:p>
          <a:p>
            <a:pPr lvl="0"/>
            <a:r>
              <a:rPr/>
              <a:t>下の種を選ぶ前に、その種の情報をチェック</a:t>
            </a:r>
          </a:p>
          <a:p>
            <a:pPr lvl="1"/>
            <a:r>
              <a:rPr/>
              <a:t>をタップ</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上に</a:t>
            </a:r>
            <a:r>
              <a:rPr b="1"/>
              <a:t>確実に</a:t>
            </a:r>
            <a:r>
              <a:rPr/>
              <a:t>同定ができた名前が出る</a:t>
            </a:r>
          </a:p>
          <a:p>
            <a:pPr lvl="1"/>
            <a:r>
              <a:rPr/>
              <a:t>多くの場合、</a:t>
            </a:r>
            <a:r>
              <a:rPr b="1"/>
              <a:t>属</a:t>
            </a:r>
            <a:r>
              <a:rPr/>
              <a:t>など</a:t>
            </a:r>
          </a:p>
          <a:p>
            <a:pPr lvl="0"/>
            <a:r>
              <a:rPr/>
              <a:t>下に</a:t>
            </a:r>
            <a:r>
              <a:rPr b="1"/>
              <a:t>上位の提案</a:t>
            </a:r>
            <a:r>
              <a:rPr/>
              <a:t>が出る</a:t>
            </a:r>
          </a:p>
          <a:p>
            <a:pPr lvl="1"/>
            <a:r>
              <a:rPr/>
              <a:t>多くの場合、この</a:t>
            </a:r>
            <a:r>
              <a:rPr b="1"/>
              <a:t>種</a:t>
            </a:r>
            <a:r>
              <a:rPr/>
              <a:t>が正しい（選択してもよい）</a:t>
            </a:r>
          </a:p>
          <a:p>
            <a:pPr lvl="0"/>
            <a:r>
              <a:rPr/>
              <a:t>下の種を選ぶ前に、その種の情報をチェック</a:t>
            </a:r>
          </a:p>
          <a:p>
            <a:pPr lvl="1"/>
            <a:r>
              <a:rPr/>
              <a:t>をタップ</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候補の種の写真と分布図が出る</a:t>
            </a:r>
          </a:p>
          <a:p>
            <a:pPr lvl="0"/>
            <a:r>
              <a:rPr/>
              <a:t>写真をよく見て、</a:t>
            </a:r>
            <a:r>
              <a:rPr b="1"/>
              <a:t>目の前にある生物と同じかどうか</a:t>
            </a:r>
            <a:r>
              <a:rPr/>
              <a:t>判断する</a:t>
            </a:r>
          </a:p>
          <a:p>
            <a:pPr lvl="0"/>
            <a:r>
              <a:rPr/>
              <a:t>「iNaturalist.orgの詳細情報」をタップすると、ブラウザーが開いて、よりより詳細な情報を確認できる</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候補の種の写真と分布図が出る</a:t>
            </a:r>
          </a:p>
          <a:p>
            <a:pPr lvl="0"/>
            <a:r>
              <a:rPr/>
              <a:t>写真をよく見て、</a:t>
            </a:r>
            <a:r>
              <a:rPr b="1"/>
              <a:t>目の前にある生物と同じかどうか</a:t>
            </a:r>
            <a:r>
              <a:rPr/>
              <a:t>判断する</a:t>
            </a:r>
          </a:p>
          <a:p>
            <a:pPr lvl="0"/>
            <a:r>
              <a:rPr/>
              <a:t>「iNaturalist.orgの詳細情報」をタップすると、ブラウザーが開いて、よりより詳細な情報を確認できる</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b="1"/>
              <a:t>種の確認ができたら</a:t>
            </a:r>
            <a:r>
              <a:rPr/>
              <a:t>、「を選択」をタップ</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スケジュール</a:t>
            </a:r>
          </a:p>
        </p:txBody>
      </p:sp>
      <p:sp>
        <p:nvSpPr>
          <p:cNvPr id="3" name="Content Placeholder 2"/>
          <p:cNvSpPr>
            <a:spLocks noGrp="1"/>
          </p:cNvSpPr>
          <p:nvPr>
            <p:ph idx="1"/>
          </p:nvPr>
        </p:nvSpPr>
        <p:spPr/>
        <p:txBody>
          <a:bodyPr/>
          <a:lstStyle/>
          <a:p>
            <a:pPr lvl="0"/>
            <a:r>
              <a:rPr/>
              <a:t>12:50 ~ 13:10: 室内の説明</a:t>
            </a:r>
          </a:p>
          <a:p>
            <a:pPr lvl="0"/>
            <a:r>
              <a:rPr/>
              <a:t>13:10 ~ 13:30: 野外の説明</a:t>
            </a:r>
          </a:p>
          <a:p>
            <a:pPr lvl="0"/>
            <a:r>
              <a:rPr/>
              <a:t>13:30 ~ 14:20: 野外調査</a:t>
            </a:r>
          </a:p>
          <a:p>
            <a:pPr lvl="0"/>
            <a:r>
              <a:rPr/>
              <a:t>14:20 ~ 14:30: 休憩</a:t>
            </a:r>
          </a:p>
          <a:p>
            <a:pPr lvl="0"/>
            <a:r>
              <a:rPr/>
              <a:t>14:30 ~ 15:15: 野外調査</a:t>
            </a:r>
          </a:p>
          <a:p>
            <a:pPr lvl="0"/>
            <a:r>
              <a:rPr/>
              <a:t>15:15 ~ 16:00: 調査結果の解析（室内）</a:t>
            </a:r>
          </a:p>
          <a:p>
            <a:pPr lvl="0" indent="0" marL="0">
              <a:buNone/>
            </a:pPr>
            <a:r>
              <a:rPr/>
              <a:t>（変更の場合があります）</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b="1"/>
              <a:t>種の確認ができたら</a:t>
            </a:r>
            <a:r>
              <a:rPr/>
              <a:t>、「を選択」をタップ</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「やっぱり違う」と思ったら、「戻る」をタップ</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「やっぱり違う」と思ったら、「戻る」をタップ</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戻ってから、より広い分類群（属など）を選択</a:t>
            </a:r>
          </a:p>
          <a:p>
            <a:pPr lvl="0"/>
            <a:r>
              <a:rPr/>
              <a:t>種まで同定できなくても</a:t>
            </a:r>
            <a:r>
              <a:rPr b="1"/>
              <a:t>大丈夫！</a:t>
            </a:r>
          </a:p>
          <a:p>
            <a:pPr lvl="0"/>
            <a:r>
              <a:rPr/>
              <a:t>種の同定にそこまで自信がなくても、</a:t>
            </a:r>
            <a:r>
              <a:rPr b="1"/>
              <a:t>大丈夫！</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戻ってから、より広い分類群（属など）を選択</a:t>
            </a:r>
          </a:p>
          <a:p>
            <a:pPr lvl="0"/>
            <a:r>
              <a:rPr/>
              <a:t>種まで同定できなくても</a:t>
            </a:r>
            <a:r>
              <a:rPr b="1"/>
              <a:t>大丈夫！</a:t>
            </a:r>
          </a:p>
          <a:p>
            <a:pPr lvl="0"/>
            <a:r>
              <a:rPr/>
              <a:t>種の同定にそこまで自信がなくても、</a:t>
            </a:r>
            <a:r>
              <a:rPr b="1"/>
              <a:t>大丈夫！</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他の選択は普通そのままで良い</a:t>
            </a:r>
          </a:p>
          <a:p>
            <a:pPr lvl="0"/>
            <a:r>
              <a:rPr/>
              <a:t>一つだけ気をつけてください：</a:t>
            </a:r>
            <a:r>
              <a:rPr b="1"/>
              <a:t>「飼育・栽培」</a:t>
            </a:r>
          </a:p>
          <a:p>
            <a:pPr lvl="1"/>
            <a:r>
              <a:rPr/>
              <a:t>明らかに植えられた植物やペットなどの場合は「はい」にする</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他の選択は普通そのままで良い</a:t>
            </a:r>
          </a:p>
          <a:p>
            <a:pPr lvl="0"/>
            <a:r>
              <a:rPr/>
              <a:t>一つだけ気をつけてください：</a:t>
            </a:r>
            <a:r>
              <a:rPr b="1"/>
              <a:t>「飼育・栽培」</a:t>
            </a:r>
          </a:p>
          <a:p>
            <a:pPr lvl="1"/>
            <a:r>
              <a:rPr/>
              <a:t>明らかに植えられた植物やペットなどの場合は「はい」にする</a:t>
            </a:r>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同定したら、アプリが自動的にデータをアップロードする</a:t>
            </a:r>
          </a:p>
          <a:p>
            <a:pPr lvl="0"/>
            <a:r>
              <a:rPr/>
              <a:t>アップロードが終わったら、次の種を探す！</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大学校内の調査</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グループ分け</a:t>
            </a:r>
          </a:p>
        </p:txBody>
      </p:sp>
      <p:sp>
        <p:nvSpPr>
          <p:cNvPr id="3" name="Content Placeholder 2"/>
          <p:cNvSpPr>
            <a:spLocks noGrp="1"/>
          </p:cNvSpPr>
          <p:nvPr>
            <p:ph idx="1"/>
          </p:nvPr>
        </p:nvSpPr>
        <p:spPr/>
        <p:txBody>
          <a:bodyPr/>
          <a:lstStyle/>
          <a:p>
            <a:pPr lvl="0"/>
            <a:r>
              <a:rPr/>
              <a:t>キャンパスを二つに分けて調査を行う</a:t>
            </a:r>
          </a:p>
          <a:p>
            <a:pPr lvl="1"/>
            <a:r>
              <a:rPr/>
              <a:t>紅組：並木通り以西</a:t>
            </a:r>
          </a:p>
          <a:p>
            <a:pPr lvl="1"/>
            <a:r>
              <a:rPr/>
              <a:t>白組：並木通り以東</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iNaturalistの使い方</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グループ分け</a:t>
            </a:r>
          </a:p>
        </p:txBody>
      </p:sp>
      <p:sp>
        <p:nvSpPr>
          <p:cNvPr id="3" name="Content Placeholder 2"/>
          <p:cNvSpPr>
            <a:spLocks noGrp="1"/>
          </p:cNvSpPr>
          <p:nvPr>
            <p:ph idx="1"/>
          </p:nvPr>
        </p:nvSpPr>
        <p:spPr/>
        <p:txBody>
          <a:bodyPr/>
          <a:lstStyle/>
          <a:p>
            <a:pPr lvl="0"/>
            <a:r>
              <a:rPr/>
              <a:t>紅組、白組それぞれの中に3~4人ずつ班を作る</a:t>
            </a:r>
          </a:p>
          <a:p>
            <a:pPr lvl="0"/>
            <a:r>
              <a:rPr/>
              <a:t>班と一緒に調査を行う</a:t>
            </a:r>
          </a:p>
          <a:p>
            <a:pPr lvl="1"/>
            <a:r>
              <a:rPr/>
              <a:t>それぞれの組の中で班の仕分けを決めてください</a:t>
            </a:r>
          </a:p>
          <a:p>
            <a:pPr lvl="1"/>
            <a:r>
              <a:rPr/>
              <a:t>同じ生物を２回記録することを防ぐため</a:t>
            </a:r>
          </a:p>
          <a:p>
            <a:pPr lvl="1"/>
            <a:r>
              <a:rPr/>
              <a:t>探す効率を上げるため</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千葉大学西キャンパスの現状</a:t>
            </a:r>
          </a:p>
        </p:txBody>
      </p:sp>
      <p:sp>
        <p:nvSpPr>
          <p:cNvPr id="3" name="Content Placeholder 2"/>
          <p:cNvSpPr>
            <a:spLocks noGrp="1"/>
          </p:cNvSpPr>
          <p:nvPr>
            <p:ph idx="1"/>
          </p:nvPr>
        </p:nvSpPr>
        <p:spPr/>
        <p:txBody>
          <a:bodyPr/>
          <a:lstStyle/>
          <a:p>
            <a:pPr lvl="0" indent="0" marL="0">
              <a:buNone/>
            </a:pPr>
            <a:r>
              <a:rPr>
                <a:hlinkClick r:id="rId2"/>
              </a:rPr>
              <a:t>https://www.inaturalist.org/observations?place_id=209168&amp;subview=map</a:t>
            </a:r>
          </a:p>
          <a:p>
            <a:pPr lvl="0"/>
            <a:r>
              <a:rPr/>
              <a:t>114 観察</a:t>
            </a:r>
          </a:p>
          <a:p>
            <a:pPr lvl="0"/>
            <a:r>
              <a:rPr/>
              <a:t>64 種</a:t>
            </a:r>
          </a:p>
          <a:p>
            <a:pPr lvl="0"/>
            <a:r>
              <a:rPr/>
              <a:t>32人 観察者</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調査の対象</a:t>
            </a:r>
          </a:p>
        </p:txBody>
      </p:sp>
      <p:sp>
        <p:nvSpPr>
          <p:cNvPr id="3" name="Content Placeholder 2"/>
          <p:cNvSpPr>
            <a:spLocks noGrp="1"/>
          </p:cNvSpPr>
          <p:nvPr>
            <p:ph idx="1"/>
          </p:nvPr>
        </p:nvSpPr>
        <p:spPr/>
        <p:txBody>
          <a:bodyPr/>
          <a:lstStyle/>
          <a:p>
            <a:pPr lvl="0"/>
            <a:r>
              <a:rPr/>
              <a:t>目に見える生物なんでも！</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成績評価</a:t>
            </a:r>
          </a:p>
        </p:txBody>
      </p:sp>
      <p:sp>
        <p:nvSpPr>
          <p:cNvPr id="3" name="Content Placeholder 2"/>
          <p:cNvSpPr>
            <a:spLocks noGrp="1"/>
          </p:cNvSpPr>
          <p:nvPr>
            <p:ph idx="1"/>
          </p:nvPr>
        </p:nvSpPr>
        <p:spPr/>
        <p:txBody>
          <a:bodyPr/>
          <a:lstStyle/>
          <a:p>
            <a:pPr lvl="0"/>
            <a:r>
              <a:rPr/>
              <a:t>iNaturalistの記録</a:t>
            </a:r>
          </a:p>
          <a:p>
            <a:pPr lvl="1"/>
            <a:r>
              <a:rPr/>
              <a:t>多ければ多いほどいい</a:t>
            </a:r>
            <a:r>
              <a:rPr b="1"/>
              <a:t>わけでない</a:t>
            </a:r>
          </a:p>
          <a:p>
            <a:pPr lvl="1"/>
            <a:r>
              <a:rPr/>
              <a:t>質の良い観察を記録してください</a:t>
            </a:r>
          </a:p>
          <a:p>
            <a:pPr lvl="2"/>
            <a:r>
              <a:rPr/>
              <a:t>写真がちゃんと写っている</a:t>
            </a:r>
          </a:p>
          <a:p>
            <a:pPr lvl="2"/>
            <a:r>
              <a:rPr/>
              <a:t>GPSデータが大きくずれていない</a:t>
            </a:r>
          </a:p>
          <a:p>
            <a:pPr lvl="2"/>
            <a:r>
              <a:rPr/>
              <a:t>なるべく種まで</a:t>
            </a:r>
          </a:p>
          <a:p>
            <a:pPr lvl="0"/>
            <a:r>
              <a:rPr/>
              <a:t>調査結果のアンケート</a:t>
            </a:r>
          </a:p>
          <a:p>
            <a:pPr lvl="1"/>
            <a:r>
              <a:rPr/>
              <a:t>Google Formsを使用する</a:t>
            </a:r>
          </a:p>
        </p:txBody>
      </p:sp>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課題</a:t>
            </a:r>
          </a:p>
        </p:txBody>
      </p:sp>
      <p:sp>
        <p:nvSpPr>
          <p:cNvPr id="3" name="Content Placeholder 2"/>
          <p:cNvSpPr>
            <a:spLocks noGrp="1"/>
          </p:cNvSpPr>
          <p:nvPr>
            <p:ph idx="1"/>
          </p:nvPr>
        </p:nvSpPr>
        <p:spPr/>
        <p:txBody>
          <a:bodyPr/>
          <a:lstStyle/>
          <a:p>
            <a:pPr lvl="0"/>
            <a:r>
              <a:rPr/>
              <a:t>千葉大学西キャンパス全体の種数は？（全期間）</a:t>
            </a:r>
          </a:p>
          <a:p>
            <a:pPr lvl="0"/>
            <a:r>
              <a:rPr/>
              <a:t>今回の調査によって観察できた種数は？</a:t>
            </a:r>
          </a:p>
          <a:p>
            <a:pPr lvl="0"/>
            <a:r>
              <a:rPr/>
              <a:t>今回の調査によって観察できた西側の種数は？</a:t>
            </a:r>
          </a:p>
          <a:p>
            <a:pPr lvl="0"/>
            <a:r>
              <a:rPr/>
              <a:t>今回の調査によって観察できた東側の種数は？</a:t>
            </a:r>
          </a:p>
          <a:p>
            <a:pPr lvl="0"/>
            <a:r>
              <a:rPr/>
              <a:t>合わせて最も記録数の多い種は？（全期間）</a:t>
            </a:r>
          </a:p>
          <a:p>
            <a:pPr lvl="0"/>
            <a:r>
              <a:rPr/>
              <a:t>どのグループに種が最も多く観察されました？</a:t>
            </a:r>
          </a:p>
          <a:p>
            <a:pPr lvl="0"/>
            <a:r>
              <a:rPr/>
              <a:t>なぜそのグループが多かったと思いますか？</a:t>
            </a:r>
          </a:p>
          <a:p>
            <a:pPr lvl="0"/>
            <a:r>
              <a:rPr/>
              <a:t>今回の調査で最も綺麗に撮れた写真はどれでしょうか？写真のリンクを貼ってください。</a:t>
            </a:r>
          </a:p>
          <a:p>
            <a:pPr lvl="0"/>
            <a:r>
              <a:rPr/>
              <a:t>最も多い外来種はどれでしょうか？何回観察されましたか？</a:t>
            </a:r>
          </a:p>
          <a:p>
            <a:pPr lvl="0"/>
            <a:r>
              <a:rPr/>
              <a:t>観察記録が最も多い場所は西千葉キャンパスのどのあたりでしょうか？なぜだと思いますか？</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iNaturalistウエブサイトの使い方</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latin typeface="Courier"/>
              </a:rPr>
              <a:t>www.inaturalist.org</a:t>
            </a:r>
            <a:r>
              <a:rPr/>
              <a:t>を開く</a:t>
            </a:r>
          </a:p>
        </p:txBody>
      </p:sp>
      <p:pic>
        <p:nvPicPr>
          <p:cNvPr descr="../images/inat-website-top.png" id="0" name="Picture 1"/>
          <p:cNvPicPr>
            <a:picLocks noGrp="1" noChangeAspect="1"/>
          </p:cNvPicPr>
          <p:nvPr/>
        </p:nvPicPr>
        <p:blipFill>
          <a:blip r:embed="rId2"/>
          <a:stretch>
            <a:fillRect/>
          </a:stretch>
        </p:blipFill>
        <p:spPr bwMode="auto">
          <a:xfrm>
            <a:off x="1104900" y="1193800"/>
            <a:ext cx="6934200" cy="3390900"/>
          </a:xfrm>
          <a:prstGeom prst="rect">
            <a:avLst/>
          </a:prstGeom>
          <a:noFill/>
          <a:ln w="9525">
            <a:noFill/>
            <a:headEnd/>
            <a:tailEnd/>
          </a:ln>
        </p:spPr>
      </p:pic>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「Observations」（観察記録）をクリック</a:t>
            </a:r>
          </a:p>
        </p:txBody>
      </p:sp>
      <p:pic>
        <p:nvPicPr>
          <p:cNvPr descr="../images/inat-website-top-click-observations.png" id="0" name="Picture 1"/>
          <p:cNvPicPr>
            <a:picLocks noGrp="1" noChangeAspect="1"/>
          </p:cNvPicPr>
          <p:nvPr/>
        </p:nvPicPr>
        <p:blipFill>
          <a:blip r:embed="rId2"/>
          <a:stretch>
            <a:fillRect/>
          </a:stretch>
        </p:blipFill>
        <p:spPr bwMode="auto">
          <a:xfrm>
            <a:off x="1104900" y="1193800"/>
            <a:ext cx="6934200" cy="3390900"/>
          </a:xfrm>
          <a:prstGeom prst="rect">
            <a:avLst/>
          </a:prstGeom>
          <a:noFill/>
          <a:ln w="9525">
            <a:noFill/>
            <a:headEnd/>
            <a:tailEnd/>
          </a:ln>
        </p:spPr>
      </p:pic>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「Observations」（観察記録）をクリック</a:t>
            </a:r>
          </a:p>
        </p:txBody>
      </p:sp>
      <p:pic>
        <p:nvPicPr>
          <p:cNvPr descr="../images/inat-website-observations.png" id="0" name="Picture 1"/>
          <p:cNvPicPr>
            <a:picLocks noGrp="1" noChangeAspect="1"/>
          </p:cNvPicPr>
          <p:nvPr/>
        </p:nvPicPr>
        <p:blipFill>
          <a:blip r:embed="rId2"/>
          <a:stretch>
            <a:fillRect/>
          </a:stretch>
        </p:blipFill>
        <p:spPr bwMode="auto">
          <a:xfrm>
            <a:off x="1104900" y="1193800"/>
            <a:ext cx="6934200" cy="3390900"/>
          </a:xfrm>
          <a:prstGeom prst="rect">
            <a:avLst/>
          </a:prstGeom>
          <a:noFill/>
          <a:ln w="9525">
            <a:noFill/>
            <a:headEnd/>
            <a:tailEnd/>
          </a:ln>
        </p:spPr>
      </p:pic>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「Filters」（検索条件）をクリック</a:t>
            </a:r>
          </a:p>
        </p:txBody>
      </p:sp>
      <p:pic>
        <p:nvPicPr>
          <p:cNvPr descr="../images/inat-website-observations-filters-click.png" id="0" name="Picture 1"/>
          <p:cNvPicPr>
            <a:picLocks noGrp="1" noChangeAspect="1"/>
          </p:cNvPicPr>
          <p:nvPr/>
        </p:nvPicPr>
        <p:blipFill>
          <a:blip r:embed="rId2"/>
          <a:stretch>
            <a:fillRect/>
          </a:stretch>
        </p:blipFill>
        <p:spPr bwMode="auto">
          <a:xfrm>
            <a:off x="1104900" y="1193800"/>
            <a:ext cx="69342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GoogleMapsの映像</a:t>
            </a:r>
          </a:p>
        </p:txBody>
      </p:sp>
      <p:sp>
        <p:nvSpPr>
          <p:cNvPr id="3" name="Content Placeholder 2"/>
          <p:cNvSpPr>
            <a:spLocks noGrp="1"/>
          </p:cNvSpPr>
          <p:nvPr>
            <p:ph idx="1"/>
          </p:nvPr>
        </p:nvSpPr>
        <p:spPr/>
        <p:txBody>
          <a:bodyPr/>
          <a:lstStyle/>
          <a:p>
            <a:pPr lvl="0" indent="0" marL="0">
              <a:buNone/>
            </a:pPr>
            <a:r>
              <a:rPr>
                <a:hlinkClick r:id="rId2"/>
              </a:rPr>
              <a:t>How iNaturalist captures millions of biodiversity observations via Google Maps Platform</a:t>
            </a:r>
          </a:p>
        </p:txBody>
      </p:sp>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「Filters」（検索条件）をクリック</a:t>
            </a:r>
          </a:p>
        </p:txBody>
      </p:sp>
      <p:pic>
        <p:nvPicPr>
          <p:cNvPr descr="../images/inat-website-filters.png" id="0" name="Picture 1"/>
          <p:cNvPicPr>
            <a:picLocks noGrp="1" noChangeAspect="1"/>
          </p:cNvPicPr>
          <p:nvPr/>
        </p:nvPicPr>
        <p:blipFill>
          <a:blip r:embed="rId2"/>
          <a:stretch>
            <a:fillRect/>
          </a:stretch>
        </p:blipFill>
        <p:spPr bwMode="auto">
          <a:xfrm>
            <a:off x="1384300" y="1193800"/>
            <a:ext cx="6375400" cy="3390900"/>
          </a:xfrm>
          <a:prstGeom prst="rect">
            <a:avLst/>
          </a:prstGeom>
          <a:noFill/>
          <a:ln w="9525">
            <a:noFill/>
            <a:headEnd/>
            <a:tailEnd/>
          </a:ln>
        </p:spPr>
      </p:pic>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検索条件を決める：千葉大学に絞る</a:t>
            </a:r>
          </a:p>
        </p:txBody>
      </p:sp>
      <p:sp>
        <p:nvSpPr>
          <p:cNvPr id="3" name="Content Placeholder 2"/>
          <p:cNvSpPr>
            <a:spLocks noGrp="1"/>
          </p:cNvSpPr>
          <p:nvPr>
            <p:ph idx="1"/>
          </p:nvPr>
        </p:nvSpPr>
        <p:spPr/>
        <p:txBody>
          <a:bodyPr/>
          <a:lstStyle/>
          <a:p>
            <a:pPr lvl="0"/>
            <a:r>
              <a:rPr/>
              <a:t>「Show」はデフォルトで</a:t>
            </a:r>
            <a:r>
              <a:rPr>
                <a:latin typeface="Courier"/>
              </a:rPr>
              <a:t>Your Observations</a:t>
            </a:r>
            <a:r>
              <a:rPr/>
              <a:t>（あなたの観察記録）だけになっているので、外す</a:t>
            </a:r>
          </a:p>
          <a:p>
            <a:pPr lvl="0"/>
            <a:r>
              <a:rPr/>
              <a:t>「Place」に</a:t>
            </a:r>
            <a:r>
              <a:rPr>
                <a:latin typeface="Courier"/>
              </a:rPr>
              <a:t>Chiba University Nishi-Chiba Campus, CH, JP</a:t>
            </a:r>
            <a:r>
              <a:rPr/>
              <a:t>を入力</a:t>
            </a:r>
          </a:p>
          <a:p>
            <a:pPr lvl="1"/>
            <a:r>
              <a:rPr/>
              <a:t>「Chiba」を打ち始めると出てくるので、選択する</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iNaturalistについて</a:t>
            </a:r>
          </a:p>
        </p:txBody>
      </p:sp>
      <p:sp>
        <p:nvSpPr>
          <p:cNvPr id="3" name="Content Placeholder 2"/>
          <p:cNvSpPr>
            <a:spLocks noGrp="1"/>
          </p:cNvSpPr>
          <p:nvPr>
            <p:ph idx="1" sz="half"/>
          </p:nvPr>
        </p:nvSpPr>
        <p:spPr/>
        <p:txBody>
          <a:bodyPr/>
          <a:lstStyle/>
          <a:p>
            <a:pPr lvl="0"/>
            <a:r>
              <a:rPr/>
              <a:t>市民科学用のアプリ</a:t>
            </a:r>
          </a:p>
          <a:p>
            <a:pPr lvl="0"/>
            <a:r>
              <a:rPr/>
              <a:t>簡単に野外で</a:t>
            </a:r>
            <a:r>
              <a:rPr b="1"/>
              <a:t>専門家ではない人</a:t>
            </a:r>
            <a:r>
              <a:rPr/>
              <a:t>が生物の記録ができる</a:t>
            </a:r>
          </a:p>
          <a:p>
            <a:pPr lvl="0"/>
            <a:r>
              <a:rPr/>
              <a:t>「リアルなポケモン」</a:t>
            </a:r>
          </a:p>
        </p:txBody>
      </p:sp>
      <p:pic>
        <p:nvPicPr>
          <p:cNvPr descr="https://upload.wikimedia.org/wikipedia/commons/a/a3/Using_the_iNaturalist_app_in_the_field.png" id="0" name="Picture 1"/>
          <p:cNvPicPr>
            <a:picLocks noGrp="1" noChangeAspect="1"/>
          </p:cNvPicPr>
          <p:nvPr/>
        </p:nvPicPr>
        <p:blipFill>
          <a:blip r:embed="rId2"/>
          <a:stretch>
            <a:fillRect/>
          </a:stretch>
        </p:blipFill>
        <p:spPr bwMode="auto">
          <a:xfrm>
            <a:off x="4648200" y="1549400"/>
            <a:ext cx="4038600" cy="26924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iNaturalistについて</a:t>
            </a:r>
          </a:p>
        </p:txBody>
      </p:sp>
      <p:sp>
        <p:nvSpPr>
          <p:cNvPr id="3" name="Content Placeholder 2"/>
          <p:cNvSpPr>
            <a:spLocks noGrp="1"/>
          </p:cNvSpPr>
          <p:nvPr>
            <p:ph idx="1" sz="half"/>
          </p:nvPr>
        </p:nvSpPr>
        <p:spPr/>
        <p:txBody>
          <a:bodyPr/>
          <a:lstStyle/>
          <a:p>
            <a:pPr lvl="0"/>
            <a:r>
              <a:rPr/>
              <a:t>アプリでは主にデータ収集をする</a:t>
            </a:r>
          </a:p>
          <a:p>
            <a:pPr lvl="0"/>
            <a:r>
              <a:rPr/>
              <a:t>ウエブサイト（</a:t>
            </a:r>
            <a:r>
              <a:rPr>
                <a:hlinkClick r:id="rId2"/>
              </a:rPr>
              <a:t>https://www.inaturalist.org/</a:t>
            </a:r>
            <a:r>
              <a:rPr/>
              <a:t>）では主にデータ（生物多様性）を探索・閲覧する</a:t>
            </a:r>
          </a:p>
        </p:txBody>
      </p:sp>
      <p:pic>
        <p:nvPicPr>
          <p:cNvPr descr="../images/inat_world.png" id="0" name="Picture 1"/>
          <p:cNvPicPr>
            <a:picLocks noGrp="1" noChangeAspect="1"/>
          </p:cNvPicPr>
          <p:nvPr/>
        </p:nvPicPr>
        <p:blipFill>
          <a:blip r:embed="rId3"/>
          <a:stretch>
            <a:fillRect/>
          </a:stretch>
        </p:blipFill>
        <p:spPr bwMode="auto">
          <a:xfrm>
            <a:off x="4648200" y="1803400"/>
            <a:ext cx="4038600" cy="21590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iNaturalistアプリの使い方の流れ</a:t>
            </a:r>
          </a:p>
        </p:txBody>
      </p:sp>
      <p:sp>
        <p:nvSpPr>
          <p:cNvPr id="3" name="Content Placeholder 2"/>
          <p:cNvSpPr>
            <a:spLocks noGrp="1"/>
          </p:cNvSpPr>
          <p:nvPr>
            <p:ph idx="1"/>
          </p:nvPr>
        </p:nvSpPr>
        <p:spPr/>
        <p:txBody>
          <a:bodyPr/>
          <a:lstStyle/>
          <a:p>
            <a:pPr lvl="0" indent="-342900" marL="342900">
              <a:buAutoNum type="arabicPeriod"/>
            </a:pPr>
            <a:r>
              <a:rPr/>
              <a:t>外で気になる生物を見つける</a:t>
            </a:r>
          </a:p>
          <a:p>
            <a:pPr lvl="0" indent="-342900" marL="342900">
              <a:buAutoNum type="arabicPeriod"/>
            </a:pPr>
            <a:r>
              <a:rPr/>
              <a:t>iNaturalistを開いて、「観察」→「カメラ」をタップ</a:t>
            </a:r>
          </a:p>
          <a:p>
            <a:pPr lvl="0" indent="-342900" marL="342900">
              <a:buAutoNum type="arabicPeriod"/>
            </a:pPr>
            <a:r>
              <a:rPr/>
              <a:t>写真を撮る</a:t>
            </a:r>
          </a:p>
          <a:p>
            <a:pPr lvl="0" indent="-342900" marL="342900">
              <a:buAutoNum type="arabicPeriod"/>
            </a:pPr>
            <a:r>
              <a:rPr/>
              <a:t>候補の種を選ぶ</a:t>
            </a:r>
          </a:p>
          <a:p>
            <a:pPr lvl="0" indent="-342900" marL="342900">
              <a:buAutoNum type="arabicPeriod"/>
            </a:pPr>
            <a:r>
              <a:rPr/>
              <a:t>データをアップロードする</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iNaturalistを開く</a:t>
            </a:r>
          </a:p>
          <a:p>
            <a:pPr lvl="0"/>
            <a:r>
              <a:rPr/>
              <a:t>「自分」：自分の今までの観察記録のリスト</a:t>
            </a:r>
          </a:p>
          <a:p>
            <a:pPr lvl="0"/>
            <a:r>
              <a:rPr/>
              <a:t>「観察」：新しい観察記録を追加する</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「観察」→「カメラ」をタップ</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生物多様性調査実習</dc:title>
  <dc:creator/>
  <cp:keywords/>
  <dcterms:created xsi:type="dcterms:W3CDTF">2024-11-14T08:07:09Z</dcterms:created>
  <dcterms:modified xsi:type="dcterms:W3CDTF">2024-11-14T08:07:09Z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execute">
    <vt:lpwstr/>
  </property>
  <property fmtid="{D5CDD505-2E9C-101B-9397-08002B2CF9AE}" pid="4" name="header-includes">
    <vt:lpwstr/>
  </property>
  <property fmtid="{D5CDD505-2E9C-101B-9397-08002B2CF9AE}" pid="5" name="include-after">
    <vt:lpwstr/>
  </property>
  <property fmtid="{D5CDD505-2E9C-101B-9397-08002B2CF9AE}" pid="6" name="include-before">
    <vt:lpwstr/>
  </property>
  <property fmtid="{D5CDD505-2E9C-101B-9397-08002B2CF9AE}" pid="7" name="labels">
    <vt:lpwstr/>
  </property>
  <property fmtid="{D5CDD505-2E9C-101B-9397-08002B2CF9AE}" pid="8" name="subtitle">
    <vt:lpwstr>社会と科学技術の界面 第13~14回</vt:lpwstr>
  </property>
  <property fmtid="{D5CDD505-2E9C-101B-9397-08002B2CF9AE}" pid="9" name="toc-title">
    <vt:lpwstr>Table of contents</vt:lpwstr>
  </property>
</Properties>
</file>